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7" r:id="rId2"/>
    <p:sldId id="258" r:id="rId3"/>
    <p:sldId id="270" r:id="rId4"/>
    <p:sldId id="273" r:id="rId5"/>
    <p:sldId id="274" r:id="rId6"/>
    <p:sldId id="275" r:id="rId7"/>
    <p:sldId id="276" r:id="rId8"/>
    <p:sldId id="277" r:id="rId9"/>
    <p:sldId id="278" r:id="rId10"/>
    <p:sldId id="259" r:id="rId11"/>
    <p:sldId id="262" r:id="rId12"/>
    <p:sldId id="261" r:id="rId13"/>
    <p:sldId id="264" r:id="rId14"/>
    <p:sldId id="265" r:id="rId15"/>
    <p:sldId id="266" r:id="rId16"/>
    <p:sldId id="279" r:id="rId17"/>
    <p:sldId id="267" r:id="rId18"/>
    <p:sldId id="268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72" r:id="rId37"/>
    <p:sldId id="298" r:id="rId38"/>
    <p:sldId id="299" r:id="rId39"/>
    <p:sldId id="300" r:id="rId40"/>
    <p:sldId id="301" r:id="rId41"/>
    <p:sldId id="30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9E"/>
    <a:srgbClr val="006E7D"/>
    <a:srgbClr val="133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ominfo%202014\Data%20Final%20ICT%20Household%202014\Data%20untuk%20Laporan%20ver%20L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rman\Documents\UNICEF\2013\deskripsi\Grafik%20A-%20F%20yang%20dideskripksikan%20-hasil%20analisis%20UNICEF-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rman\Documents\UNICEF\2013\deskripsi\Grafik%20I%20-%20L%20yang%20dideskripsikan%20-hasil%20analisis%20UNICEF-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DYA\Documents\Grafik%20I%20-%20L%20yang%20dideskripsikan%20-hasil%20analisis%20UNICEF-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Rieka\My%20Documents\Downloads\Grafik%20I%20-%20L%20yang%20dideskripsikan%20-hasil%20analisis%20UNICEF-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luarga\Downloads\Grafik%20I%20-%20L%20yang%20dideskripsikan%20-hasil%20analisis%20UNICEF-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luarga\Downloads\Grafik%20I%20-%20L%20yang%20dideskripsikan%20-hasil%20analisis%20UNICEF-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025402419103406E-2"/>
          <c:y val="5.0925925925925923E-2"/>
          <c:w val="0.94760420681680768"/>
          <c:h val="0.71414399149473462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Gambar!$F$232:$F$237</c:f>
              <c:strCache>
                <c:ptCount val="6"/>
                <c:pt idx="0">
                  <c:v>9 - 15 Tahun</c:v>
                </c:pt>
                <c:pt idx="1">
                  <c:v>16 - 25 Tahun</c:v>
                </c:pt>
                <c:pt idx="2">
                  <c:v>26 - 35 Tahun</c:v>
                </c:pt>
                <c:pt idx="3">
                  <c:v>36 - 45 Tahun</c:v>
                </c:pt>
                <c:pt idx="4">
                  <c:v>46 - 55 Tahun</c:v>
                </c:pt>
                <c:pt idx="5">
                  <c:v>56 - 65 Tahun</c:v>
                </c:pt>
              </c:strCache>
            </c:strRef>
          </c:cat>
          <c:val>
            <c:numRef>
              <c:f>Gambar!$G$232:$G$237</c:f>
              <c:numCache>
                <c:formatCode>0.00%</c:formatCode>
                <c:ptCount val="6"/>
                <c:pt idx="0">
                  <c:v>0.25900277008310252</c:v>
                </c:pt>
                <c:pt idx="1">
                  <c:v>0.38909541511772167</c:v>
                </c:pt>
                <c:pt idx="2">
                  <c:v>0.26795945350374617</c:v>
                </c:pt>
                <c:pt idx="3">
                  <c:v>0.21071919377004297</c:v>
                </c:pt>
                <c:pt idx="4">
                  <c:v>0.16026058631921825</c:v>
                </c:pt>
                <c:pt idx="5">
                  <c:v>0.10024449877750612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22437704"/>
        <c:axId val="221706000"/>
      </c:barChart>
      <c:catAx>
        <c:axId val="222437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1706000"/>
        <c:crosses val="autoZero"/>
        <c:auto val="1"/>
        <c:lblAlgn val="ctr"/>
        <c:lblOffset val="100"/>
        <c:noMultiLvlLbl val="0"/>
      </c:catAx>
      <c:valAx>
        <c:axId val="22170600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437704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 sz="1800"/>
            </a:pPr>
            <a:r>
              <a:rPr lang="id-ID" dirty="0" smtClean="0"/>
              <a:t>Perangkat</a:t>
            </a:r>
            <a:endParaRPr lang="id-ID" dirty="0"/>
          </a:p>
        </c:rich>
      </c:tx>
      <c:layout>
        <c:manualLayout>
          <c:xMode val="edge"/>
          <c:yMode val="edge"/>
          <c:x val="0.3611076922751858"/>
          <c:y val="0"/>
        </c:manualLayout>
      </c:layout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26794047921429387"/>
          <c:y val="0.12145104846160308"/>
          <c:w val="0.70338568566026016"/>
          <c:h val="0.87854895153839718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'Sheet1'!$B$1</c:f>
              <c:strCache>
                <c:ptCount val="1"/>
                <c:pt idx="0">
                  <c:v>Equipment used by respondents to access internet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66"/>
              </a:solidFill>
            </c:spPr>
          </c:dPt>
          <c:dPt>
            <c:idx val="1"/>
            <c:invertIfNegative val="0"/>
            <c:bubble3D val="0"/>
            <c:spPr>
              <a:solidFill>
                <a:srgbClr val="92D050"/>
              </a:solidFill>
            </c:spPr>
          </c:dPt>
          <c:dPt>
            <c:idx val="2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9900"/>
              </a:solidFill>
            </c:spPr>
          </c:dPt>
          <c:dPt>
            <c:idx val="4"/>
            <c:invertIfNegative val="0"/>
            <c:bubble3D val="0"/>
            <c:spPr>
              <a:solidFill>
                <a:srgbClr val="1597B9"/>
              </a:solidFill>
            </c:spPr>
          </c:dPt>
          <c:dPt>
            <c:idx val="5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FF00"/>
              </a:solidFill>
            </c:spPr>
          </c:dPt>
          <c:dLbls>
            <c:dLbl>
              <c:idx val="0"/>
              <c:layout>
                <c:manualLayout>
                  <c:x val="2.6881720430107645E-2"/>
                  <c:y val="-1.27624309392264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469135802469144E-2"/>
                  <c:y val="-2.500000000000012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234567901234574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4691236512102876E-2"/>
                  <c:y val="-1.0000000000000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1.2345679012345668E-2"/>
                  <c:y val="5.000000000000015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1.388888888888901E-2"/>
                  <c:y val="-1.25000000000000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1.234567901234574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'Sheet1'!$A$2:$A$8</c:f>
              <c:strCache>
                <c:ptCount val="7"/>
                <c:pt idx="0">
                  <c:v>PC</c:v>
                </c:pt>
                <c:pt idx="1">
                  <c:v>Laptop</c:v>
                </c:pt>
                <c:pt idx="2">
                  <c:v>Video game </c:v>
                </c:pt>
                <c:pt idx="3">
                  <c:v>Mobile Phone</c:v>
                </c:pt>
                <c:pt idx="4">
                  <c:v>Smartphone</c:v>
                </c:pt>
                <c:pt idx="5">
                  <c:v>Tablet</c:v>
                </c:pt>
                <c:pt idx="6">
                  <c:v>Perangkat lainnya</c:v>
                </c:pt>
              </c:strCache>
            </c:strRef>
          </c:cat>
          <c:val>
            <c:numRef>
              <c:f>'Sheet1'!$B$2:$B$8</c:f>
              <c:numCache>
                <c:formatCode>0%</c:formatCode>
                <c:ptCount val="7"/>
                <c:pt idx="0">
                  <c:v>0.69496855345912212</c:v>
                </c:pt>
                <c:pt idx="1">
                  <c:v>0.34276729559748442</c:v>
                </c:pt>
                <c:pt idx="2">
                  <c:v>2.2012578616352259E-2</c:v>
                </c:pt>
                <c:pt idx="3">
                  <c:v>0.51572327044025201</c:v>
                </c:pt>
                <c:pt idx="4">
                  <c:v>0.21069182389937099</c:v>
                </c:pt>
                <c:pt idx="5">
                  <c:v>4.40251572327044E-2</c:v>
                </c:pt>
                <c:pt idx="6">
                  <c:v>9.4339622641509517E-3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22043736"/>
        <c:axId val="222188744"/>
        <c:axId val="0"/>
      </c:bar3DChart>
      <c:catAx>
        <c:axId val="2220437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en-US" sz="1200"/>
            </a:pPr>
            <a:endParaRPr lang="en-US"/>
          </a:p>
        </c:txPr>
        <c:crossAx val="222188744"/>
        <c:crosses val="autoZero"/>
        <c:auto val="1"/>
        <c:lblAlgn val="ctr"/>
        <c:lblOffset val="100"/>
        <c:noMultiLvlLbl val="0"/>
      </c:catAx>
      <c:valAx>
        <c:axId val="2221887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one"/>
        <c:crossAx val="222043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 algn="ctr"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title>
      <c:tx>
        <c:rich>
          <a:bodyPr/>
          <a:lstStyle/>
          <a:p>
            <a:pPr>
              <a:defRPr/>
            </a:pPr>
            <a:r>
              <a:rPr lang="id-ID" dirty="0" smtClean="0"/>
              <a:t>Lokasi</a:t>
            </a:r>
            <a:endParaRPr lang="id-ID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41052854552610818"/>
          <c:y val="0.10814749264691263"/>
          <c:w val="0.50232966307270954"/>
          <c:h val="0.7380575059866745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'D. Lokasi Penggunaan'!$J$8</c:f>
              <c:strCache>
                <c:ptCount val="1"/>
                <c:pt idx="0">
                  <c:v>% Tidak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'D. Lokasi Penggunaan'!$I$9:$I$17</c:f>
              <c:strCache>
                <c:ptCount val="9"/>
                <c:pt idx="0">
                  <c:v>Rumah (dalam kamar sendiri)</c:v>
                </c:pt>
                <c:pt idx="1">
                  <c:v>Rumah (selain di kamar sendiri)</c:v>
                </c:pt>
                <c:pt idx="2">
                  <c:v>Sekolah</c:v>
                </c:pt>
                <c:pt idx="3">
                  <c:v>Perpustakaan Umum</c:v>
                </c:pt>
                <c:pt idx="4">
                  <c:v>Rumah Kerabat</c:v>
                </c:pt>
                <c:pt idx="5">
                  <c:v>Rumah Teman atau tetangga</c:v>
                </c:pt>
                <c:pt idx="6">
                  <c:v>Selama perjalanan</c:v>
                </c:pt>
                <c:pt idx="7">
                  <c:v>Lokasi dengan Hotspot</c:v>
                </c:pt>
                <c:pt idx="8">
                  <c:v>Warung Internet</c:v>
                </c:pt>
              </c:strCache>
            </c:strRef>
          </c:cat>
          <c:val>
            <c:numRef>
              <c:f>'D. Lokasi Penggunaan'!$J$9:$J$17</c:f>
              <c:numCache>
                <c:formatCode>0.0</c:formatCode>
                <c:ptCount val="9"/>
                <c:pt idx="0">
                  <c:v>69.496855345911996</c:v>
                </c:pt>
                <c:pt idx="1">
                  <c:v>72.327044025157235</c:v>
                </c:pt>
                <c:pt idx="2">
                  <c:v>69.182389937106436</c:v>
                </c:pt>
                <c:pt idx="3">
                  <c:v>97.484276729559753</c:v>
                </c:pt>
                <c:pt idx="4">
                  <c:v>88.993710691823892</c:v>
                </c:pt>
                <c:pt idx="5">
                  <c:v>86.163522012578241</c:v>
                </c:pt>
                <c:pt idx="6">
                  <c:v>73.58490566037797</c:v>
                </c:pt>
                <c:pt idx="7">
                  <c:v>94.339622641509436</c:v>
                </c:pt>
                <c:pt idx="8">
                  <c:v>34.276729559748233</c:v>
                </c:pt>
              </c:numCache>
            </c:numRef>
          </c:val>
        </c:ser>
        <c:ser>
          <c:idx val="1"/>
          <c:order val="1"/>
          <c:tx>
            <c:strRef>
              <c:f>'D. Lokasi Penggunaan'!$K$8</c:f>
              <c:strCache>
                <c:ptCount val="1"/>
                <c:pt idx="0">
                  <c:v>% Ya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'D. Lokasi Penggunaan'!$I$9:$I$17</c:f>
              <c:strCache>
                <c:ptCount val="9"/>
                <c:pt idx="0">
                  <c:v>Rumah (dalam kamar sendiri)</c:v>
                </c:pt>
                <c:pt idx="1">
                  <c:v>Rumah (selain di kamar sendiri)</c:v>
                </c:pt>
                <c:pt idx="2">
                  <c:v>Sekolah</c:v>
                </c:pt>
                <c:pt idx="3">
                  <c:v>Perpustakaan Umum</c:v>
                </c:pt>
                <c:pt idx="4">
                  <c:v>Rumah Kerabat</c:v>
                </c:pt>
                <c:pt idx="5">
                  <c:v>Rumah Teman atau tetangga</c:v>
                </c:pt>
                <c:pt idx="6">
                  <c:v>Selama perjalanan</c:v>
                </c:pt>
                <c:pt idx="7">
                  <c:v>Lokasi dengan Hotspot</c:v>
                </c:pt>
                <c:pt idx="8">
                  <c:v>Warung Internet</c:v>
                </c:pt>
              </c:strCache>
            </c:strRef>
          </c:cat>
          <c:val>
            <c:numRef>
              <c:f>'D. Lokasi Penggunaan'!$K$9:$K$17</c:f>
              <c:numCache>
                <c:formatCode>0.0</c:formatCode>
                <c:ptCount val="9"/>
                <c:pt idx="0">
                  <c:v>30.50314465408805</c:v>
                </c:pt>
                <c:pt idx="1">
                  <c:v>27.672955974842857</c:v>
                </c:pt>
                <c:pt idx="2">
                  <c:v>30.817610062893095</c:v>
                </c:pt>
                <c:pt idx="3">
                  <c:v>2.5157232704402515</c:v>
                </c:pt>
                <c:pt idx="4">
                  <c:v>11.0062893081761</c:v>
                </c:pt>
                <c:pt idx="5">
                  <c:v>13.836477987421384</c:v>
                </c:pt>
                <c:pt idx="6">
                  <c:v>26.415094339622627</c:v>
                </c:pt>
                <c:pt idx="7">
                  <c:v>5.6603773584905657</c:v>
                </c:pt>
                <c:pt idx="8">
                  <c:v>65.723270440251568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222348312"/>
        <c:axId val="222348696"/>
      </c:barChart>
      <c:catAx>
        <c:axId val="222348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lang="id-ID" sz="1200"/>
            </a:pPr>
            <a:endParaRPr lang="en-US"/>
          </a:p>
        </c:txPr>
        <c:crossAx val="222348696"/>
        <c:crosses val="autoZero"/>
        <c:auto val="1"/>
        <c:lblAlgn val="ctr"/>
        <c:lblOffset val="100"/>
        <c:noMultiLvlLbl val="0"/>
      </c:catAx>
      <c:valAx>
        <c:axId val="222348696"/>
        <c:scaling>
          <c:orientation val="minMax"/>
        </c:scaling>
        <c:delete val="0"/>
        <c:axPos val="b"/>
        <c:majorGridlines/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lang="id-ID"/>
            </a:pPr>
            <a:endParaRPr lang="en-US"/>
          </a:p>
        </c:txPr>
        <c:crossAx val="2223483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2.9668260260233888E-2"/>
          <c:y val="0.85851949232842273"/>
          <c:w val="0.33504206856459712"/>
          <c:h val="0.13312163921122969"/>
        </c:manualLayout>
      </c:layout>
      <c:overlay val="0"/>
      <c:txPr>
        <a:bodyPr/>
        <a:lstStyle/>
        <a:p>
          <a:pPr>
            <a:defRPr sz="20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106598928941379"/>
          <c:y val="9.1669232994578027E-3"/>
          <c:w val="0.46060495014658065"/>
          <c:h val="0.9553287854892043"/>
        </c:manualLayout>
      </c:layout>
      <c:pieChart>
        <c:varyColors val="1"/>
        <c:ser>
          <c:idx val="0"/>
          <c:order val="0"/>
          <c:explosion val="18"/>
          <c:dLbls>
            <c:dLbl>
              <c:idx val="0"/>
              <c:layout>
                <c:manualLayout>
                  <c:x val="0.10249822023492899"/>
                  <c:y val="-0.241714027081758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4.0912099602852421E-3"/>
                  <c:y val="7.584338867269520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'I. Persepsi Konten Internet'!$D$32:$D$33</c:f>
              <c:strCache>
                <c:ptCount val="2"/>
                <c:pt idx="0">
                  <c:v>% Tidak</c:v>
                </c:pt>
                <c:pt idx="1">
                  <c:v>% Ya</c:v>
                </c:pt>
              </c:strCache>
            </c:strRef>
          </c:cat>
          <c:val>
            <c:numRef>
              <c:f>'I. Persepsi Konten Internet'!$E$50:$E$51</c:f>
              <c:numCache>
                <c:formatCode>General</c:formatCode>
                <c:ptCount val="2"/>
                <c:pt idx="0">
                  <c:v>273</c:v>
                </c:pt>
                <c:pt idx="1">
                  <c:v>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J.Privasi!$J$72</c:f>
              <c:strCache>
                <c:ptCount val="1"/>
                <c:pt idx="0">
                  <c:v>% Ya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J.Privasi!$I$73:$I$80</c:f>
              <c:strCache>
                <c:ptCount val="8"/>
                <c:pt idx="0">
                  <c:v>Foto Pribadi</c:v>
                </c:pt>
                <c:pt idx="1">
                  <c:v>Video Pribadi</c:v>
                </c:pt>
                <c:pt idx="2">
                  <c:v>Kontak Sekolah</c:v>
                </c:pt>
                <c:pt idx="3">
                  <c:v>Kontak Keluarga</c:v>
                </c:pt>
                <c:pt idx="4">
                  <c:v>Nomor Telepon</c:v>
                </c:pt>
                <c:pt idx="5">
                  <c:v>Informasi Rekening</c:v>
                </c:pt>
                <c:pt idx="6">
                  <c:v>Alamat Rumah</c:v>
                </c:pt>
                <c:pt idx="7">
                  <c:v>Lainnya</c:v>
                </c:pt>
              </c:strCache>
            </c:strRef>
          </c:cat>
          <c:val>
            <c:numRef>
              <c:f>J.Privasi!$J$73:$J$80</c:f>
              <c:numCache>
                <c:formatCode>0.0</c:formatCode>
                <c:ptCount val="8"/>
                <c:pt idx="0">
                  <c:v>22.327044025157232</c:v>
                </c:pt>
                <c:pt idx="1">
                  <c:v>3.459119496855346</c:v>
                </c:pt>
                <c:pt idx="2">
                  <c:v>50.628930817610062</c:v>
                </c:pt>
                <c:pt idx="3">
                  <c:v>17.924528301886792</c:v>
                </c:pt>
                <c:pt idx="4">
                  <c:v>24.528301886792452</c:v>
                </c:pt>
                <c:pt idx="5">
                  <c:v>1.2578616352201186</c:v>
                </c:pt>
                <c:pt idx="6">
                  <c:v>17.610062893081761</c:v>
                </c:pt>
                <c:pt idx="7">
                  <c:v>4.4025157232704375</c:v>
                </c:pt>
              </c:numCache>
            </c:numRef>
          </c:val>
        </c:ser>
        <c:ser>
          <c:idx val="1"/>
          <c:order val="1"/>
          <c:tx>
            <c:strRef>
              <c:f>J.Privasi!$K$72</c:f>
              <c:strCache>
                <c:ptCount val="1"/>
                <c:pt idx="0">
                  <c:v>% Tidak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J.Privasi!$I$73:$I$80</c:f>
              <c:strCache>
                <c:ptCount val="8"/>
                <c:pt idx="0">
                  <c:v>Foto Pribadi</c:v>
                </c:pt>
                <c:pt idx="1">
                  <c:v>Video Pribadi</c:v>
                </c:pt>
                <c:pt idx="2">
                  <c:v>Kontak Sekolah</c:v>
                </c:pt>
                <c:pt idx="3">
                  <c:v>Kontak Keluarga</c:v>
                </c:pt>
                <c:pt idx="4">
                  <c:v>Nomor Telepon</c:v>
                </c:pt>
                <c:pt idx="5">
                  <c:v>Informasi Rekening</c:v>
                </c:pt>
                <c:pt idx="6">
                  <c:v>Alamat Rumah</c:v>
                </c:pt>
                <c:pt idx="7">
                  <c:v>Lainnya</c:v>
                </c:pt>
              </c:strCache>
            </c:strRef>
          </c:cat>
          <c:val>
            <c:numRef>
              <c:f>J.Privasi!$K$73:$K$80</c:f>
              <c:numCache>
                <c:formatCode>0.0</c:formatCode>
                <c:ptCount val="8"/>
                <c:pt idx="0">
                  <c:v>77.67295597484275</c:v>
                </c:pt>
                <c:pt idx="1">
                  <c:v>96.540880503144649</c:v>
                </c:pt>
                <c:pt idx="2">
                  <c:v>49.371069182389924</c:v>
                </c:pt>
                <c:pt idx="3">
                  <c:v>82.075471698113148</c:v>
                </c:pt>
                <c:pt idx="4">
                  <c:v>75.471698113207552</c:v>
                </c:pt>
                <c:pt idx="5">
                  <c:v>98.742138364779848</c:v>
                </c:pt>
                <c:pt idx="6">
                  <c:v>82.389937106917941</c:v>
                </c:pt>
                <c:pt idx="7">
                  <c:v>95.597484276729489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2385808"/>
        <c:axId val="222386200"/>
      </c:barChart>
      <c:catAx>
        <c:axId val="2223858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22386200"/>
        <c:crosses val="autoZero"/>
        <c:auto val="1"/>
        <c:lblAlgn val="ctr"/>
        <c:lblOffset val="100"/>
        <c:noMultiLvlLbl val="0"/>
      </c:catAx>
      <c:valAx>
        <c:axId val="222386200"/>
        <c:scaling>
          <c:orientation val="minMax"/>
        </c:scaling>
        <c:delete val="0"/>
        <c:axPos val="b"/>
        <c:majorGridlines/>
        <c:numFmt formatCode="0.0" sourceLinked="1"/>
        <c:majorTickMark val="out"/>
        <c:minorTickMark val="none"/>
        <c:tickLblPos val="nextTo"/>
        <c:crossAx val="22238580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192998973573722"/>
          <c:y val="0.85976748743584464"/>
          <c:w val="0.24013484152676129"/>
          <c:h val="9.475479469268205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'K.Pengawasan Orang Tua'!$K$5</c:f>
              <c:strCache>
                <c:ptCount val="1"/>
                <c:pt idx="0">
                  <c:v>% Ya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id-ID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'K.Pengawasan Orang Tua'!$J$6:$J$9</c:f>
              <c:strCache>
                <c:ptCount val="4"/>
                <c:pt idx="0">
                  <c:v>Mengatur Jam</c:v>
                </c:pt>
                <c:pt idx="1">
                  <c:v>Mengarahkan Penggunaan</c:v>
                </c:pt>
                <c:pt idx="2">
                  <c:v>Friendlist</c:v>
                </c:pt>
                <c:pt idx="3">
                  <c:v>Mendampingi</c:v>
                </c:pt>
              </c:strCache>
            </c:strRef>
          </c:cat>
          <c:val>
            <c:numRef>
              <c:f>'K.Pengawasan Orang Tua'!$K$6:$K$9</c:f>
              <c:numCache>
                <c:formatCode>0.0</c:formatCode>
                <c:ptCount val="4"/>
                <c:pt idx="0">
                  <c:v>50.943396226415103</c:v>
                </c:pt>
                <c:pt idx="1">
                  <c:v>46.226415094339771</c:v>
                </c:pt>
                <c:pt idx="2">
                  <c:v>16.666666666666668</c:v>
                </c:pt>
                <c:pt idx="3">
                  <c:v>20.75471698113201</c:v>
                </c:pt>
              </c:numCache>
            </c:numRef>
          </c:val>
        </c:ser>
        <c:ser>
          <c:idx val="1"/>
          <c:order val="1"/>
          <c:tx>
            <c:strRef>
              <c:f>'K.Pengawasan Orang Tua'!$L$5</c:f>
              <c:strCache>
                <c:ptCount val="1"/>
                <c:pt idx="0">
                  <c:v>% Tidak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id-ID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'K.Pengawasan Orang Tua'!$J$6:$J$9</c:f>
              <c:strCache>
                <c:ptCount val="4"/>
                <c:pt idx="0">
                  <c:v>Mengatur Jam</c:v>
                </c:pt>
                <c:pt idx="1">
                  <c:v>Mengarahkan Penggunaan</c:v>
                </c:pt>
                <c:pt idx="2">
                  <c:v>Friendlist</c:v>
                </c:pt>
                <c:pt idx="3">
                  <c:v>Mendampingi</c:v>
                </c:pt>
              </c:strCache>
            </c:strRef>
          </c:cat>
          <c:val>
            <c:numRef>
              <c:f>'K.Pengawasan Orang Tua'!$L$6:$L$9</c:f>
              <c:numCache>
                <c:formatCode>0.0</c:formatCode>
                <c:ptCount val="4"/>
                <c:pt idx="0">
                  <c:v>49.056603773584904</c:v>
                </c:pt>
                <c:pt idx="1">
                  <c:v>53.773584905660265</c:v>
                </c:pt>
                <c:pt idx="2">
                  <c:v>83.333333333333258</c:v>
                </c:pt>
                <c:pt idx="3">
                  <c:v>79.245283018867923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22386984"/>
        <c:axId val="221816248"/>
        <c:axId val="0"/>
      </c:bar3DChart>
      <c:catAx>
        <c:axId val="222386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id-ID" sz="1200" b="1"/>
            </a:pPr>
            <a:endParaRPr lang="en-US"/>
          </a:p>
        </c:txPr>
        <c:crossAx val="221816248"/>
        <c:crosses val="autoZero"/>
        <c:auto val="1"/>
        <c:lblAlgn val="ctr"/>
        <c:lblOffset val="100"/>
        <c:noMultiLvlLbl val="0"/>
      </c:catAx>
      <c:valAx>
        <c:axId val="221816248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txPr>
          <a:bodyPr/>
          <a:lstStyle/>
          <a:p>
            <a:pPr>
              <a:defRPr lang="id-ID"/>
            </a:pPr>
            <a:endParaRPr lang="en-US"/>
          </a:p>
        </c:txPr>
        <c:crossAx val="222386984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/>
      <c:overlay val="0"/>
      <c:txPr>
        <a:bodyPr/>
        <a:lstStyle/>
        <a:p>
          <a:pPr>
            <a:defRPr lang="id-ID"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'L. Pengawasan Sekolah'!$F$51</c:f>
              <c:strCache>
                <c:ptCount val="1"/>
                <c:pt idx="0">
                  <c:v>% Ya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'L. Pengawasan Sekolah'!$G$50:$H$50</c:f>
              <c:strCache>
                <c:ptCount val="2"/>
                <c:pt idx="0">
                  <c:v>Negeri</c:v>
                </c:pt>
                <c:pt idx="1">
                  <c:v>Swasta</c:v>
                </c:pt>
              </c:strCache>
            </c:strRef>
          </c:cat>
          <c:val>
            <c:numRef>
              <c:f>'L. Pengawasan Sekolah'!$G$51:$H$51</c:f>
              <c:numCache>
                <c:formatCode>0.0</c:formatCode>
                <c:ptCount val="2"/>
                <c:pt idx="0">
                  <c:v>40.416666666666316</c:v>
                </c:pt>
                <c:pt idx="1">
                  <c:v>56.578947368421062</c:v>
                </c:pt>
              </c:numCache>
            </c:numRef>
          </c:val>
        </c:ser>
        <c:ser>
          <c:idx val="1"/>
          <c:order val="1"/>
          <c:tx>
            <c:strRef>
              <c:f>'L. Pengawasan Sekolah'!$F$52</c:f>
              <c:strCache>
                <c:ptCount val="1"/>
                <c:pt idx="0">
                  <c:v>% Tidak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'L. Pengawasan Sekolah'!$G$50:$H$50</c:f>
              <c:strCache>
                <c:ptCount val="2"/>
                <c:pt idx="0">
                  <c:v>Negeri</c:v>
                </c:pt>
                <c:pt idx="1">
                  <c:v>Swasta</c:v>
                </c:pt>
              </c:strCache>
            </c:strRef>
          </c:cat>
          <c:val>
            <c:numRef>
              <c:f>'L. Pengawasan Sekolah'!$G$52:$H$52</c:f>
              <c:numCache>
                <c:formatCode>0.0</c:formatCode>
                <c:ptCount val="2"/>
                <c:pt idx="0">
                  <c:v>59.583333333333336</c:v>
                </c:pt>
                <c:pt idx="1">
                  <c:v>43.421052631579094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21817032"/>
        <c:axId val="221817424"/>
      </c:barChart>
      <c:catAx>
        <c:axId val="221817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21817424"/>
        <c:crosses val="autoZero"/>
        <c:auto val="1"/>
        <c:lblAlgn val="ctr"/>
        <c:lblOffset val="100"/>
        <c:noMultiLvlLbl val="0"/>
      </c:catAx>
      <c:valAx>
        <c:axId val="221817424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21817032"/>
        <c:crosses val="autoZero"/>
        <c:crossBetween val="between"/>
      </c:valAx>
    </c:plotArea>
    <c:legend>
      <c:legendPos val="l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'L. Pengawasan Sekolah'!$F$159</c:f>
              <c:strCache>
                <c:ptCount val="1"/>
                <c:pt idx="0">
                  <c:v>% Ya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'L. Pengawasan Sekolah'!$G$50:$H$50</c:f>
              <c:strCache>
                <c:ptCount val="2"/>
                <c:pt idx="0">
                  <c:v>Negeri</c:v>
                </c:pt>
                <c:pt idx="1">
                  <c:v>Swasta</c:v>
                </c:pt>
              </c:strCache>
            </c:strRef>
          </c:cat>
          <c:val>
            <c:numRef>
              <c:f>'L. Pengawasan Sekolah'!$G$159:$H$159</c:f>
              <c:numCache>
                <c:formatCode>0.0</c:formatCode>
                <c:ptCount val="2"/>
                <c:pt idx="0">
                  <c:v>25</c:v>
                </c:pt>
                <c:pt idx="1">
                  <c:v>42.10526315789474</c:v>
                </c:pt>
              </c:numCache>
            </c:numRef>
          </c:val>
        </c:ser>
        <c:ser>
          <c:idx val="1"/>
          <c:order val="1"/>
          <c:tx>
            <c:strRef>
              <c:f>'L. Pengawasan Sekolah'!$F$160</c:f>
              <c:strCache>
                <c:ptCount val="1"/>
                <c:pt idx="0">
                  <c:v>% Tidak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'L. Pengawasan Sekolah'!$G$50:$H$50</c:f>
              <c:strCache>
                <c:ptCount val="2"/>
                <c:pt idx="0">
                  <c:v>Negeri</c:v>
                </c:pt>
                <c:pt idx="1">
                  <c:v>Swasta</c:v>
                </c:pt>
              </c:strCache>
            </c:strRef>
          </c:cat>
          <c:val>
            <c:numRef>
              <c:f>'L. Pengawasan Sekolah'!$G$160:$H$160</c:f>
              <c:numCache>
                <c:formatCode>0.0</c:formatCode>
                <c:ptCount val="2"/>
                <c:pt idx="0">
                  <c:v>75</c:v>
                </c:pt>
                <c:pt idx="1">
                  <c:v>57.894736842105409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21818208"/>
        <c:axId val="221818600"/>
      </c:barChart>
      <c:catAx>
        <c:axId val="22181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21818600"/>
        <c:crosses val="autoZero"/>
        <c:auto val="1"/>
        <c:lblAlgn val="ctr"/>
        <c:lblOffset val="100"/>
        <c:noMultiLvlLbl val="0"/>
      </c:catAx>
      <c:valAx>
        <c:axId val="221818600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2181820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ED816-E054-4629-A4A9-A65DB4A6AE03}" type="doc">
      <dgm:prSet loTypeId="urn:microsoft.com/office/officeart/2005/8/layout/pyramid2" loCatId="list" qsTypeId="urn:microsoft.com/office/officeart/2005/8/quickstyle/simple2" qsCatId="simple" csTypeId="urn:microsoft.com/office/officeart/2005/8/colors/colorful5" csCatId="colorful" phldr="1"/>
      <dgm:spPr/>
    </dgm:pt>
    <dgm:pt modelId="{D111D9DC-A039-4AB2-994B-1BD88936F2B3}">
      <dgm:prSet phldrT="[Text]"/>
      <dgm:spPr>
        <a:ln w="28575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Porn</a:t>
          </a:r>
          <a:endParaRPr lang="en-US" dirty="0"/>
        </a:p>
      </dgm:t>
    </dgm:pt>
    <dgm:pt modelId="{50AE504E-D63E-43D5-8A8E-D067185E816A}" type="parTrans" cxnId="{16B52E28-9DD3-4A4B-AF2E-2A5E4CA81162}">
      <dgm:prSet/>
      <dgm:spPr/>
      <dgm:t>
        <a:bodyPr/>
        <a:lstStyle/>
        <a:p>
          <a:endParaRPr lang="en-US"/>
        </a:p>
      </dgm:t>
    </dgm:pt>
    <dgm:pt modelId="{7E1F7A31-0B8E-4CC1-831F-006B90A0194B}" type="sibTrans" cxnId="{16B52E28-9DD3-4A4B-AF2E-2A5E4CA81162}">
      <dgm:prSet/>
      <dgm:spPr/>
      <dgm:t>
        <a:bodyPr/>
        <a:lstStyle/>
        <a:p>
          <a:endParaRPr lang="en-US"/>
        </a:p>
      </dgm:t>
    </dgm:pt>
    <dgm:pt modelId="{8EBAC259-5F8A-46A0-B84A-7D6A4D33A84D}">
      <dgm:prSet phldrT="[Text]"/>
      <dgm:spPr>
        <a:ln w="28575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53D797B0-C58C-461A-BC9C-2913EC70F028}" type="parTrans" cxnId="{B824C224-69C0-483D-83AF-4F166E3BC0D7}">
      <dgm:prSet/>
      <dgm:spPr/>
      <dgm:t>
        <a:bodyPr/>
        <a:lstStyle/>
        <a:p>
          <a:endParaRPr lang="en-US"/>
        </a:p>
      </dgm:t>
    </dgm:pt>
    <dgm:pt modelId="{0C35608D-1534-435A-9CE1-70D0CCD23A77}" type="sibTrans" cxnId="{B824C224-69C0-483D-83AF-4F166E3BC0D7}">
      <dgm:prSet/>
      <dgm:spPr/>
      <dgm:t>
        <a:bodyPr/>
        <a:lstStyle/>
        <a:p>
          <a:endParaRPr lang="en-US"/>
        </a:p>
      </dgm:t>
    </dgm:pt>
    <dgm:pt modelId="{3627B04C-2663-4159-8801-D5A2E9123232}">
      <dgm:prSet phldrT="[Text]"/>
      <dgm:spPr>
        <a:ln w="28575"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Privacy</a:t>
          </a:r>
          <a:endParaRPr lang="en-US" dirty="0"/>
        </a:p>
      </dgm:t>
    </dgm:pt>
    <dgm:pt modelId="{FC732D23-E826-4A6D-BDBC-7C468B5F3BB8}" type="parTrans" cxnId="{9F213E27-BE13-4D11-BFC0-6A1BFB3CCD0A}">
      <dgm:prSet/>
      <dgm:spPr/>
      <dgm:t>
        <a:bodyPr/>
        <a:lstStyle/>
        <a:p>
          <a:endParaRPr lang="en-US"/>
        </a:p>
      </dgm:t>
    </dgm:pt>
    <dgm:pt modelId="{D41B5023-16BC-48A4-8CF6-C875E5F12792}" type="sibTrans" cxnId="{9F213E27-BE13-4D11-BFC0-6A1BFB3CCD0A}">
      <dgm:prSet/>
      <dgm:spPr/>
      <dgm:t>
        <a:bodyPr/>
        <a:lstStyle/>
        <a:p>
          <a:endParaRPr lang="en-US"/>
        </a:p>
      </dgm:t>
    </dgm:pt>
    <dgm:pt modelId="{5CD026E8-B4B3-4566-A33A-9424317D1EE1}" type="pres">
      <dgm:prSet presAssocID="{D75ED816-E054-4629-A4A9-A65DB4A6AE03}" presName="compositeShape" presStyleCnt="0">
        <dgm:presLayoutVars>
          <dgm:dir/>
          <dgm:resizeHandles/>
        </dgm:presLayoutVars>
      </dgm:prSet>
      <dgm:spPr/>
    </dgm:pt>
    <dgm:pt modelId="{D574C181-0E0F-4A71-8EBC-1F502D1E1669}" type="pres">
      <dgm:prSet presAssocID="{D75ED816-E054-4629-A4A9-A65DB4A6AE03}" presName="pyramid" presStyleLbl="node1" presStyleIdx="0" presStyleCnt="1"/>
      <dgm:spPr>
        <a:ln>
          <a:solidFill>
            <a:srgbClr val="002060"/>
          </a:solidFill>
        </a:ln>
      </dgm:spPr>
    </dgm:pt>
    <dgm:pt modelId="{2FC7BDC8-13C4-43D5-BABC-BBAFDCE46FB9}" type="pres">
      <dgm:prSet presAssocID="{D75ED816-E054-4629-A4A9-A65DB4A6AE03}" presName="theList" presStyleCnt="0"/>
      <dgm:spPr/>
    </dgm:pt>
    <dgm:pt modelId="{070ABA35-5059-42EE-9AD1-ECC357E07B3D}" type="pres">
      <dgm:prSet presAssocID="{D111D9DC-A039-4AB2-994B-1BD88936F2B3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87AA7-43EB-40D9-B175-13578177F1F7}" type="pres">
      <dgm:prSet presAssocID="{D111D9DC-A039-4AB2-994B-1BD88936F2B3}" presName="aSpace" presStyleCnt="0"/>
      <dgm:spPr/>
    </dgm:pt>
    <dgm:pt modelId="{4BECBE26-0271-47ED-ACB0-DADCC7A552BE}" type="pres">
      <dgm:prSet presAssocID="{8EBAC259-5F8A-46A0-B84A-7D6A4D33A84D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677D6-6002-4A7F-BC04-77927B2415B7}" type="pres">
      <dgm:prSet presAssocID="{8EBAC259-5F8A-46A0-B84A-7D6A4D33A84D}" presName="aSpace" presStyleCnt="0"/>
      <dgm:spPr/>
    </dgm:pt>
    <dgm:pt modelId="{B0892B89-8103-4050-80AF-DB5FA13C2048}" type="pres">
      <dgm:prSet presAssocID="{3627B04C-2663-4159-8801-D5A2E9123232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8A9E7-E2F7-4543-94B2-665390B7C049}" type="pres">
      <dgm:prSet presAssocID="{3627B04C-2663-4159-8801-D5A2E9123232}" presName="aSpace" presStyleCnt="0"/>
      <dgm:spPr/>
    </dgm:pt>
  </dgm:ptLst>
  <dgm:cxnLst>
    <dgm:cxn modelId="{F12A806A-09D4-4540-B802-58470C703729}" type="presOf" srcId="{8EBAC259-5F8A-46A0-B84A-7D6A4D33A84D}" destId="{4BECBE26-0271-47ED-ACB0-DADCC7A552BE}" srcOrd="0" destOrd="0" presId="urn:microsoft.com/office/officeart/2005/8/layout/pyramid2"/>
    <dgm:cxn modelId="{518339B1-13F4-4C4F-BFD0-DFC2CC1A7F85}" type="presOf" srcId="{3627B04C-2663-4159-8801-D5A2E9123232}" destId="{B0892B89-8103-4050-80AF-DB5FA13C2048}" srcOrd="0" destOrd="0" presId="urn:microsoft.com/office/officeart/2005/8/layout/pyramid2"/>
    <dgm:cxn modelId="{D15C5843-D7CB-4AA4-9F77-F3018EDE99B8}" type="presOf" srcId="{D75ED816-E054-4629-A4A9-A65DB4A6AE03}" destId="{5CD026E8-B4B3-4566-A33A-9424317D1EE1}" srcOrd="0" destOrd="0" presId="urn:microsoft.com/office/officeart/2005/8/layout/pyramid2"/>
    <dgm:cxn modelId="{91AFBE83-E613-4FD8-A9EC-56B09CC4C95B}" type="presOf" srcId="{D111D9DC-A039-4AB2-994B-1BD88936F2B3}" destId="{070ABA35-5059-42EE-9AD1-ECC357E07B3D}" srcOrd="0" destOrd="0" presId="urn:microsoft.com/office/officeart/2005/8/layout/pyramid2"/>
    <dgm:cxn modelId="{16B52E28-9DD3-4A4B-AF2E-2A5E4CA81162}" srcId="{D75ED816-E054-4629-A4A9-A65DB4A6AE03}" destId="{D111D9DC-A039-4AB2-994B-1BD88936F2B3}" srcOrd="0" destOrd="0" parTransId="{50AE504E-D63E-43D5-8A8E-D067185E816A}" sibTransId="{7E1F7A31-0B8E-4CC1-831F-006B90A0194B}"/>
    <dgm:cxn modelId="{B824C224-69C0-483D-83AF-4F166E3BC0D7}" srcId="{D75ED816-E054-4629-A4A9-A65DB4A6AE03}" destId="{8EBAC259-5F8A-46A0-B84A-7D6A4D33A84D}" srcOrd="1" destOrd="0" parTransId="{53D797B0-C58C-461A-BC9C-2913EC70F028}" sibTransId="{0C35608D-1534-435A-9CE1-70D0CCD23A77}"/>
    <dgm:cxn modelId="{9F213E27-BE13-4D11-BFC0-6A1BFB3CCD0A}" srcId="{D75ED816-E054-4629-A4A9-A65DB4A6AE03}" destId="{3627B04C-2663-4159-8801-D5A2E9123232}" srcOrd="2" destOrd="0" parTransId="{FC732D23-E826-4A6D-BDBC-7C468B5F3BB8}" sibTransId="{D41B5023-16BC-48A4-8CF6-C875E5F12792}"/>
    <dgm:cxn modelId="{C2A33AF7-7132-4150-A93B-EBE9D8FE430B}" type="presParOf" srcId="{5CD026E8-B4B3-4566-A33A-9424317D1EE1}" destId="{D574C181-0E0F-4A71-8EBC-1F502D1E1669}" srcOrd="0" destOrd="0" presId="urn:microsoft.com/office/officeart/2005/8/layout/pyramid2"/>
    <dgm:cxn modelId="{1E3F5F40-0615-4E36-B090-D3E6910E86F3}" type="presParOf" srcId="{5CD026E8-B4B3-4566-A33A-9424317D1EE1}" destId="{2FC7BDC8-13C4-43D5-BABC-BBAFDCE46FB9}" srcOrd="1" destOrd="0" presId="urn:microsoft.com/office/officeart/2005/8/layout/pyramid2"/>
    <dgm:cxn modelId="{326BA9F6-0B1B-4744-8B0D-711099ED3448}" type="presParOf" srcId="{2FC7BDC8-13C4-43D5-BABC-BBAFDCE46FB9}" destId="{070ABA35-5059-42EE-9AD1-ECC357E07B3D}" srcOrd="0" destOrd="0" presId="urn:microsoft.com/office/officeart/2005/8/layout/pyramid2"/>
    <dgm:cxn modelId="{44002FEA-5A71-474A-98C5-0D8EA66E9C4C}" type="presParOf" srcId="{2FC7BDC8-13C4-43D5-BABC-BBAFDCE46FB9}" destId="{7FB87AA7-43EB-40D9-B175-13578177F1F7}" srcOrd="1" destOrd="0" presId="urn:microsoft.com/office/officeart/2005/8/layout/pyramid2"/>
    <dgm:cxn modelId="{9CBCE210-5200-4DB7-A3C3-87436BB4A43C}" type="presParOf" srcId="{2FC7BDC8-13C4-43D5-BABC-BBAFDCE46FB9}" destId="{4BECBE26-0271-47ED-ACB0-DADCC7A552BE}" srcOrd="2" destOrd="0" presId="urn:microsoft.com/office/officeart/2005/8/layout/pyramid2"/>
    <dgm:cxn modelId="{546F2603-5F94-4839-BCB7-E4F282CBFDEB}" type="presParOf" srcId="{2FC7BDC8-13C4-43D5-BABC-BBAFDCE46FB9}" destId="{A2B677D6-6002-4A7F-BC04-77927B2415B7}" srcOrd="3" destOrd="0" presId="urn:microsoft.com/office/officeart/2005/8/layout/pyramid2"/>
    <dgm:cxn modelId="{F1E21426-ED58-43B8-95E4-8A3724B541CE}" type="presParOf" srcId="{2FC7BDC8-13C4-43D5-BABC-BBAFDCE46FB9}" destId="{B0892B89-8103-4050-80AF-DB5FA13C2048}" srcOrd="4" destOrd="0" presId="urn:microsoft.com/office/officeart/2005/8/layout/pyramid2"/>
    <dgm:cxn modelId="{80E3C195-9D6E-4949-A852-797CFAF23944}" type="presParOf" srcId="{2FC7BDC8-13C4-43D5-BABC-BBAFDCE46FB9}" destId="{88D8A9E7-E2F7-4543-94B2-665390B7C04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4C181-0E0F-4A71-8EBC-1F502D1E1669}">
      <dsp:nvSpPr>
        <dsp:cNvPr id="0" name=""/>
        <dsp:cNvSpPr/>
      </dsp:nvSpPr>
      <dsp:spPr>
        <a:xfrm>
          <a:off x="1001831" y="0"/>
          <a:ext cx="5745163" cy="5745163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0ABA35-5059-42EE-9AD1-ECC357E07B3D}">
      <dsp:nvSpPr>
        <dsp:cNvPr id="0" name=""/>
        <dsp:cNvSpPr/>
      </dsp:nvSpPr>
      <dsp:spPr>
        <a:xfrm>
          <a:off x="3874412" y="577602"/>
          <a:ext cx="3734355" cy="135998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Porn</a:t>
          </a:r>
          <a:endParaRPr lang="en-US" sz="5600" kern="1200" dirty="0"/>
        </a:p>
      </dsp:txBody>
      <dsp:txXfrm>
        <a:off x="3940801" y="643991"/>
        <a:ext cx="3601577" cy="1227209"/>
      </dsp:txXfrm>
    </dsp:sp>
    <dsp:sp modelId="{4BECBE26-0271-47ED-ACB0-DADCC7A552BE}">
      <dsp:nvSpPr>
        <dsp:cNvPr id="0" name=""/>
        <dsp:cNvSpPr/>
      </dsp:nvSpPr>
      <dsp:spPr>
        <a:xfrm>
          <a:off x="3874412" y="2107588"/>
          <a:ext cx="3734355" cy="135998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Security</a:t>
          </a:r>
          <a:endParaRPr lang="en-US" sz="5600" kern="1200" dirty="0"/>
        </a:p>
      </dsp:txBody>
      <dsp:txXfrm>
        <a:off x="3940801" y="2173977"/>
        <a:ext cx="3601577" cy="1227209"/>
      </dsp:txXfrm>
    </dsp:sp>
    <dsp:sp modelId="{B0892B89-8103-4050-80AF-DB5FA13C2048}">
      <dsp:nvSpPr>
        <dsp:cNvPr id="0" name=""/>
        <dsp:cNvSpPr/>
      </dsp:nvSpPr>
      <dsp:spPr>
        <a:xfrm>
          <a:off x="3874412" y="3637574"/>
          <a:ext cx="3734355" cy="135998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Privacy</a:t>
          </a:r>
          <a:endParaRPr lang="en-US" sz="5600" kern="1200" dirty="0"/>
        </a:p>
      </dsp:txBody>
      <dsp:txXfrm>
        <a:off x="3940801" y="3703963"/>
        <a:ext cx="3601577" cy="1227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4F346-DB08-4869-A611-E042E05F09FE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A1EFA-B2E0-419D-8863-4BCD1BD5D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54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d-ID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BEC670A-216C-4764-B723-2FEF288CF18C}" type="slidenum">
              <a:rPr lang="id-ID"/>
              <a:pPr eaLnBrk="1" hangingPunct="1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8257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10D6-FA1E-40DD-A2A0-EF80AEB570F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84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A10D6-FA1E-40DD-A2A0-EF80AEB570F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85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7C5C1-F9AB-4645-89D9-B5B1FEEAB48F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7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E8CF1A2-2495-4447-B9E2-029A535C7F5D}" type="slidenum">
              <a:rPr lang="en-US"/>
              <a:pPr eaLnBrk="1" hangingPunct="1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3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id-ID" smtClean="0"/>
              <a:t>Fenomena Gunung Es: Yang tampak hanya porn, padahal masalah security dan privacy lebih berbahaya. Kasus2 penculilkan anak sekolah oleh teman facebook merupakan contoh kasus lemahnya pengetahuan tentang masalah privacy di internet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53FFDE-AF3F-4C70-9087-C884C32E78E0}" type="slidenum">
              <a:rPr lang="id-ID"/>
              <a:pPr eaLnBrk="1" hangingPunct="1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54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95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8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7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7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9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5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2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41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7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53501-4C03-4BFE-BDA5-91B54536071C}" type="datetimeFigureOut">
              <a:rPr lang="en-US" smtClean="0"/>
              <a:t>7/28/2015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60F0-1BD1-4E15-AD84-76EEA9E7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../../Video/Google_Chrome_Blood_For_Life2.fl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file:///C:\Users\Windows%207\Videos\TRIK%20PENIPUAN%20BULE%20di%20BALI...%20Malu~Maluin%20(%20FULL%20MOVIE%20%20).flv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file:///C:\Users\Windows%207\Videos\Akademi%20Berbagi.flv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638262" y="4704522"/>
            <a:ext cx="4366638" cy="18834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4443683" y="5435021"/>
            <a:ext cx="490067" cy="42247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40676" y="4846498"/>
            <a:ext cx="3589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Penggunaan</a:t>
            </a: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Ponsel</a:t>
            </a:r>
            <a:endParaRPr lang="en-US" sz="2400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sz="2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dan</a:t>
            </a: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Internet </a:t>
            </a:r>
            <a:r>
              <a:rPr lang="en-US" sz="2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Sehat</a:t>
            </a:r>
            <a:endParaRPr lang="en-US" sz="2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1642" y="5724940"/>
            <a:ext cx="307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Achmad</a:t>
            </a:r>
            <a:r>
              <a:rPr lang="en-US" dirty="0">
                <a:solidFill>
                  <a:schemeClr val="bg1"/>
                </a:solidFill>
              </a:rPr>
              <a:t> Sandy </a:t>
            </a:r>
            <a:r>
              <a:rPr lang="en-US" dirty="0" err="1">
                <a:solidFill>
                  <a:schemeClr val="bg1"/>
                </a:solidFill>
              </a:rPr>
              <a:t>Bukhary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S.Kom</a:t>
            </a:r>
            <a:endParaRPr lang="en-US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2923" y="6059052"/>
            <a:ext cx="2699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Kasi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Telematika</a:t>
            </a:r>
            <a:r>
              <a:rPr lang="en-US" sz="1600" dirty="0">
                <a:solidFill>
                  <a:schemeClr val="bg1"/>
                </a:solidFill>
              </a:rPr>
              <a:t> &amp; PDE</a:t>
            </a:r>
            <a:endParaRPr lang="en-US" sz="16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13" y="2583591"/>
            <a:ext cx="40195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0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571480"/>
            <a:ext cx="8576564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329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lowchart: Punched Tape 3"/>
          <p:cNvSpPr/>
          <p:nvPr/>
        </p:nvSpPr>
        <p:spPr>
          <a:xfrm>
            <a:off x="0" y="1785926"/>
            <a:ext cx="9144000" cy="3071834"/>
          </a:xfrm>
          <a:prstGeom prst="flowChartPunchedTap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latin typeface="Berlin Sans FB Demi" pitchFamily="34" charset="0"/>
              </a:rPr>
              <a:t>Survei Pola Penggunaan Media Digital</a:t>
            </a:r>
          </a:p>
          <a:p>
            <a:pPr algn="ctr"/>
            <a:r>
              <a:rPr lang="id-ID" sz="2800" dirty="0" smtClean="0">
                <a:latin typeface="Berlin Sans FB Demi" pitchFamily="34" charset="0"/>
              </a:rPr>
              <a:t>Pada Anak Dan Remaja</a:t>
            </a:r>
            <a:endParaRPr lang="en-US" sz="2800" dirty="0"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43372" y="1285860"/>
            <a:ext cx="4857784" cy="42148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2844" y="1285860"/>
            <a:ext cx="3929090" cy="42148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85794"/>
            <a:ext cx="8229600" cy="642942"/>
          </a:xfrm>
        </p:spPr>
        <p:txBody>
          <a:bodyPr>
            <a:noAutofit/>
          </a:bodyPr>
          <a:lstStyle/>
          <a:p>
            <a:r>
              <a:rPr lang="id-ID" sz="2400" dirty="0" smtClean="0"/>
              <a:t>Perangkat</a:t>
            </a:r>
            <a:r>
              <a:rPr lang="id-ID" sz="2400" baseline="0" dirty="0" smtClean="0"/>
              <a:t> dan Lokasi yang digunakan anak dan remaja untuk mengakses internet</a:t>
            </a:r>
            <a:r>
              <a:rPr lang="id-ID" sz="2400" dirty="0" smtClean="0"/>
              <a:t/>
            </a:r>
            <a:br>
              <a:rPr lang="id-ID" sz="2400" dirty="0" smtClean="0"/>
            </a:br>
            <a:endParaRPr lang="en-US" sz="2400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0" y="1500174"/>
          <a:ext cx="4714908" cy="35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4143372" y="1357298"/>
          <a:ext cx="4857784" cy="4071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285720" y="5572140"/>
            <a:ext cx="8643998" cy="11430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/>
              <a:t>Pola penggunaan perangkat akses media digital internet di kalangan anak mayoritas menggunakan PC (</a:t>
            </a:r>
            <a:r>
              <a:rPr lang="id-ID" i="1" dirty="0" smtClean="0"/>
              <a:t>personal </a:t>
            </a:r>
            <a:r>
              <a:rPr lang="en-US" i="1" dirty="0" smtClean="0"/>
              <a:t>c</a:t>
            </a:r>
            <a:r>
              <a:rPr lang="id-ID" i="1" dirty="0" smtClean="0"/>
              <a:t>omputer</a:t>
            </a:r>
            <a:r>
              <a:rPr lang="id-ID" dirty="0" smtClean="0"/>
              <a:t>), Laptop dan Tel</a:t>
            </a:r>
            <a:r>
              <a:rPr lang="en-US" dirty="0" smtClean="0"/>
              <a:t>e</a:t>
            </a:r>
            <a:r>
              <a:rPr lang="id-ID" dirty="0" smtClean="0"/>
              <a:t>pon Seluler. Sedangkankan lokasi ketika akses yang paling banyak melalui warnet (warung internet) dan sekolah.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1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889000"/>
          </a:xfrm>
        </p:spPr>
        <p:txBody>
          <a:bodyPr/>
          <a:lstStyle/>
          <a:p>
            <a:r>
              <a:rPr lang="id-ID" sz="2400" dirty="0" smtClean="0"/>
              <a:t>Konten Pornografi dan Informasi Pribadi</a:t>
            </a:r>
            <a:endParaRPr lang="en-US" sz="2400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428596" y="1785926"/>
          <a:ext cx="4000528" cy="1714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1357298"/>
            <a:ext cx="7858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d-ID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- Responden yang Pernah sengaja</a:t>
            </a:r>
            <a:r>
              <a:rPr kumimoji="0" lang="id-ID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id-ID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mengakses konten pornografi di Internet</a:t>
            </a:r>
            <a:endParaRPr kumimoji="0" lang="id-ID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endParaRPr lang="en-US" sz="1600" dirty="0">
              <a:latin typeface="+mj-lt"/>
            </a:endParaRPr>
          </a:p>
        </p:txBody>
      </p:sp>
      <p:graphicFrame>
        <p:nvGraphicFramePr>
          <p:cNvPr id="9" name="Chart 8"/>
          <p:cNvGraphicFramePr/>
          <p:nvPr/>
        </p:nvGraphicFramePr>
        <p:xfrm>
          <a:off x="285720" y="3929066"/>
          <a:ext cx="6357982" cy="307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Flowchart: Alternate Process 9"/>
          <p:cNvSpPr/>
          <p:nvPr/>
        </p:nvSpPr>
        <p:spPr>
          <a:xfrm>
            <a:off x="6143636" y="4071942"/>
            <a:ext cx="2714644" cy="221457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600" dirty="0" smtClean="0"/>
              <a:t>Secara umum, ditemukan bahwa anak dan remaja menyebarkan informasi pribadi terkait alamat rumah, nomor kontak, juga alamat organisasi atau sekolah dimana mereka berada.</a:t>
            </a:r>
            <a:endParaRPr lang="en-US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4643438" y="1643050"/>
            <a:ext cx="4143404" cy="1857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id-ID" sz="1600" dirty="0" smtClean="0"/>
          </a:p>
          <a:p>
            <a:pPr lvl="0" algn="ctr"/>
            <a:r>
              <a:rPr lang="id-ID" sz="1600" dirty="0" smtClean="0"/>
              <a:t>Banyak responden yang terpapar konten pornografi, terutama karena muncul secara tiba-tiba/tanpa disengaja dan dari iklan porno yang terdapat pada halaman </a:t>
            </a:r>
            <a:r>
              <a:rPr lang="id-ID" sz="1600" i="1" dirty="0" smtClean="0"/>
              <a:t>website</a:t>
            </a:r>
            <a:r>
              <a:rPr lang="id-ID" sz="1600" dirty="0" smtClean="0"/>
              <a:t> yang mereka kunjungi.  Sedangkan Responden yang pernah sengaja mengakses konten pornografi  mencapai 14%.</a:t>
            </a:r>
          </a:p>
          <a:p>
            <a:pPr algn="ctr"/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85720" y="3643314"/>
            <a:ext cx="7858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d-ID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-Responden yang menyebarkan informasi pribadi Melalui internet</a:t>
            </a:r>
            <a:endParaRPr kumimoji="0" lang="id-ID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68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42844" y="4071942"/>
            <a:ext cx="8715436" cy="2786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2844" y="1428736"/>
            <a:ext cx="5286412" cy="2500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Pengawasan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214282" y="1643050"/>
          <a:ext cx="5214974" cy="228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285720" y="4429132"/>
          <a:ext cx="3857652" cy="2214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428596" y="6072206"/>
            <a:ext cx="37862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sv-SE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id-ID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/>
        </p:nvGraphicFramePr>
        <p:xfrm>
          <a:off x="4572000" y="4572008"/>
          <a:ext cx="4143404" cy="2000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Rectangle 15"/>
          <p:cNvSpPr/>
          <p:nvPr/>
        </p:nvSpPr>
        <p:spPr>
          <a:xfrm>
            <a:off x="4286248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2514600" algn="l"/>
              </a:tabLst>
            </a:pPr>
            <a:r>
              <a:rPr kumimoji="0" lang="sv-S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Aturan Pembatasan Situs Yang Dapat Diakses Di Sekolah</a:t>
            </a:r>
            <a:endParaRPr kumimoji="0" lang="sv-S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7224" y="6550223"/>
            <a:ext cx="3429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sv-S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Aturan Jam Akses Internet di Sekolah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5500694" y="1428736"/>
            <a:ext cx="3357586" cy="257176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600" dirty="0"/>
              <a:t>Pola Pengawasan orang tua terhadap anak/remaja yang ditemukan lebih banyak pada pola membatasi durasi waktu dalam mengakses internet dan mengarahkan penggunaan </a:t>
            </a:r>
            <a:r>
              <a:rPr lang="id-ID" sz="1600" dirty="0" smtClean="0"/>
              <a:t>internet. Sedangkan di sekolah, pola pengawasan lebih banyak pada aturan jam akses internet di sekolah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85720" y="142873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Orang Tua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85720" y="4071942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Sekolah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996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Flowchart: Punched Tape 3"/>
          <p:cNvSpPr/>
          <p:nvPr/>
        </p:nvSpPr>
        <p:spPr>
          <a:xfrm>
            <a:off x="0" y="2357430"/>
            <a:ext cx="9144000" cy="2357454"/>
          </a:xfrm>
          <a:prstGeom prst="flowChartPunchedTap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/>
              <a:t>Kebijakan Internet untuk Membangun </a:t>
            </a:r>
          </a:p>
          <a:p>
            <a:pPr algn="ctr"/>
            <a:r>
              <a:rPr lang="id-ID" sz="2800" b="1" dirty="0" smtClean="0"/>
              <a:t>Generasi Muda Cerdas Kreatif dan Produktif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36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7772400" cy="1362075"/>
          </a:xfrm>
        </p:spPr>
        <p:txBody>
          <a:bodyPr/>
          <a:lstStyle/>
          <a:p>
            <a:pPr eaLnBrk="1" hangingPunct="1">
              <a:defRPr/>
            </a:pPr>
            <a:r>
              <a:rPr lang="id-ID" sz="3200" b="1" dirty="0" smtClean="0">
                <a:solidFill>
                  <a:schemeClr val="bg1"/>
                </a:solidFill>
              </a:rPr>
              <a:t>Pemanfaatan internet </a:t>
            </a:r>
            <a:r>
              <a:rPr lang="id-ID" sz="4400" b="1" dirty="0" smtClean="0">
                <a:solidFill>
                  <a:schemeClr val="bg1"/>
                </a:solidFill>
              </a:rPr>
              <a:t>cakap</a:t>
            </a:r>
            <a:endParaRPr lang="id-ID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15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29198"/>
            <a:ext cx="4214810" cy="192880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/>
          <a:srcRect r="6332"/>
          <a:stretch>
            <a:fillRect/>
          </a:stretch>
        </p:blipFill>
        <p:spPr bwMode="auto">
          <a:xfrm>
            <a:off x="4071934" y="4287788"/>
            <a:ext cx="5072066" cy="25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52" y="1857364"/>
            <a:ext cx="5865913" cy="285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400" dirty="0" smtClean="0"/>
              <a:t/>
            </a:r>
            <a:br>
              <a:rPr lang="id-ID" sz="2400" dirty="0" smtClean="0"/>
            </a:br>
            <a:r>
              <a:rPr lang="id-ID" sz="2400" b="1" dirty="0" smtClean="0"/>
              <a:t>Internet untuk Membangun Generasi Muda Cerdas Kreatif dan Produktif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5429264"/>
            <a:ext cx="35004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latin typeface="Arial Rounded MT Bold" pitchFamily="34" charset="0"/>
              </a:rPr>
              <a:t>INTERNET CAKAP</a:t>
            </a:r>
          </a:p>
          <a:p>
            <a:r>
              <a:rPr lang="id-ID" b="1" dirty="0" smtClean="0">
                <a:latin typeface="Arial Rounded MT Bold" pitchFamily="34" charset="0"/>
              </a:rPr>
              <a:t>(CerdAs, KreAtif, Produktif)</a:t>
            </a:r>
            <a:endParaRPr lang="en-US" b="1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b="1" dirty="0" smtClean="0"/>
              <a:t>Internet Cakap</a:t>
            </a:r>
            <a:endParaRPr lang="en-US" b="1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1285860"/>
            <a:ext cx="500400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57158" y="1714488"/>
            <a:ext cx="2428892" cy="3571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73038" indent="-173038" algn="ctr"/>
            <a:r>
              <a:rPr lang="id-ID" sz="1600" b="1" dirty="0" smtClean="0"/>
              <a:t>CERDAS</a:t>
            </a:r>
          </a:p>
          <a:p>
            <a:pPr marL="173038" indent="-173038">
              <a:buAutoNum type="arabicPeriod"/>
            </a:pPr>
            <a:r>
              <a:rPr lang="id-ID" sz="1600" dirty="0" smtClean="0"/>
              <a:t>Pasang aplikasi pencegah konten negatif(antivirus, anti spyware, filtering)</a:t>
            </a:r>
          </a:p>
          <a:p>
            <a:pPr marL="173038" indent="-173038">
              <a:buAutoNum type="arabicPeriod"/>
            </a:pPr>
            <a:r>
              <a:rPr lang="id-ID" sz="1600" dirty="0" smtClean="0"/>
              <a:t>Berpikir sebelum mengunggah/mengklik tautan di internet</a:t>
            </a:r>
          </a:p>
          <a:p>
            <a:pPr marL="173038" indent="-173038">
              <a:buAutoNum type="arabicPeriod"/>
            </a:pPr>
            <a:r>
              <a:rPr lang="id-ID" sz="1600" dirty="0" smtClean="0"/>
              <a:t>Tidak mengumbar data pribadi di sosmed</a:t>
            </a:r>
          </a:p>
          <a:p>
            <a:pPr marL="173038" indent="-173038">
              <a:buAutoNum type="arabicPeriod"/>
            </a:pPr>
            <a:r>
              <a:rPr lang="id-ID" sz="1600" dirty="0" smtClean="0"/>
              <a:t>Verifikasi kebenaran informasi di Internet</a:t>
            </a:r>
          </a:p>
          <a:p>
            <a:pPr marL="173038" indent="-173038">
              <a:buAutoNum type="arabicPeriod"/>
            </a:pPr>
            <a:r>
              <a:rPr lang="id-ID" sz="1600" dirty="0" smtClean="0"/>
              <a:t>Batasi berinternet dan tetap bersosialisasi</a:t>
            </a:r>
            <a:endParaRPr lang="en-US" sz="1600" dirty="0" smtClean="0"/>
          </a:p>
          <a:p>
            <a:pPr marL="173038" indent="-173038"/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2" y="1785926"/>
            <a:ext cx="2571768" cy="34290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3038" indent="-173038" algn="ctr"/>
            <a:endParaRPr lang="id-ID" sz="1600" b="1" dirty="0"/>
          </a:p>
          <a:p>
            <a:pPr marL="173038" indent="-173038" algn="ctr"/>
            <a:r>
              <a:rPr lang="id-ID" sz="1600" b="1" dirty="0" smtClean="0"/>
              <a:t>KREATIF</a:t>
            </a:r>
          </a:p>
          <a:p>
            <a:pPr marL="173038" indent="-173038">
              <a:buAutoNum type="arabicPeriod"/>
            </a:pPr>
            <a:r>
              <a:rPr lang="id-ID" sz="1600" dirty="0" smtClean="0"/>
              <a:t>Buat karya orisinal (video,game, aplikasi) dan unggah ke internet</a:t>
            </a:r>
          </a:p>
          <a:p>
            <a:pPr marL="173038" indent="-173038">
              <a:buAutoNum type="arabicPeriod"/>
            </a:pPr>
            <a:r>
              <a:rPr lang="id-ID" sz="1600" dirty="0" smtClean="0"/>
              <a:t>Gunakan medsos untuk mempromisikan karyamu</a:t>
            </a:r>
          </a:p>
          <a:p>
            <a:pPr marL="173038" indent="-173038">
              <a:buAutoNum type="arabicPeriod"/>
            </a:pPr>
            <a:r>
              <a:rPr lang="id-ID" sz="1600" dirty="0" smtClean="0"/>
              <a:t>Ikut serta dalam ajang lomba cipta karya internet (mis INAICTA)</a:t>
            </a:r>
          </a:p>
          <a:p>
            <a:pPr marL="173038" indent="-173038">
              <a:buAutoNum type="arabicPeriod"/>
            </a:pPr>
            <a:r>
              <a:rPr lang="id-ID" sz="1600" dirty="0" smtClean="0"/>
              <a:t>Karya orisinal tentang kebudayaan, pariwisata membantu mempromosikan Indonesia</a:t>
            </a:r>
            <a:endParaRPr lang="en-US" sz="1600" dirty="0" smtClean="0"/>
          </a:p>
          <a:p>
            <a:pPr marL="173038" indent="-173038"/>
            <a:endParaRPr lang="en-US" sz="1600" dirty="0"/>
          </a:p>
        </p:txBody>
      </p:sp>
      <p:sp>
        <p:nvSpPr>
          <p:cNvPr id="13" name="Folded Corner 12"/>
          <p:cNvSpPr/>
          <p:nvPr/>
        </p:nvSpPr>
        <p:spPr>
          <a:xfrm>
            <a:off x="3000364" y="4429132"/>
            <a:ext cx="3143272" cy="221457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 smtClean="0"/>
          </a:p>
          <a:p>
            <a:pPr algn="ctr"/>
            <a:endParaRPr lang="id-ID" b="1" dirty="0"/>
          </a:p>
          <a:p>
            <a:pPr algn="ctr"/>
            <a:r>
              <a:rPr lang="id-ID" sz="1600" b="1" dirty="0" smtClean="0"/>
              <a:t>PRODUKTIF</a:t>
            </a:r>
          </a:p>
          <a:p>
            <a:pPr marL="173038" indent="-173038" algn="ctr">
              <a:buAutoNum type="arabicPeriod"/>
            </a:pPr>
            <a:r>
              <a:rPr lang="id-ID" sz="1600" dirty="0" smtClean="0"/>
              <a:t>Mulai berbisnis online</a:t>
            </a:r>
          </a:p>
          <a:p>
            <a:pPr marL="173038" indent="-173038" algn="ctr">
              <a:buAutoNum type="arabicPeriod"/>
            </a:pPr>
            <a:r>
              <a:rPr lang="id-ID" sz="1600" dirty="0" smtClean="0"/>
              <a:t>Buat karya yang bisa dijual di internet</a:t>
            </a:r>
          </a:p>
          <a:p>
            <a:pPr marL="173038" indent="-173038" algn="ctr">
              <a:buAutoNum type="arabicPeriod"/>
            </a:pPr>
            <a:r>
              <a:rPr lang="id-ID" sz="1600" dirty="0" smtClean="0"/>
              <a:t>Manfaatkan situs jual beli terpercaya</a:t>
            </a:r>
          </a:p>
          <a:p>
            <a:pPr marL="173038" indent="-173038" algn="ctr">
              <a:buAutoNum type="arabicPeriod"/>
            </a:pPr>
            <a:r>
              <a:rPr lang="id-ID" sz="1600" dirty="0" smtClean="0"/>
              <a:t>Gunakan internet untuk menambah pengetahuan</a:t>
            </a:r>
            <a:endParaRPr lang="en-US" sz="1600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ontent Placeholder 7" descr="efficient-tips-for-corporate-blogging-succes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52388" y="201613"/>
            <a:ext cx="4591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sz="3200" b="1">
                <a:solidFill>
                  <a:schemeClr val="bg1"/>
                </a:solidFill>
              </a:rPr>
              <a:t>PENYEBARAN INFORMASI</a:t>
            </a:r>
          </a:p>
        </p:txBody>
      </p:sp>
      <p:sp>
        <p:nvSpPr>
          <p:cNvPr id="14340" name="Rectangle 6"/>
          <p:cNvSpPr>
            <a:spLocks noChangeArrowheads="1"/>
          </p:cNvSpPr>
          <p:nvPr/>
        </p:nvSpPr>
        <p:spPr bwMode="auto">
          <a:xfrm>
            <a:off x="0" y="6488113"/>
            <a:ext cx="363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>
                <a:solidFill>
                  <a:schemeClr val="bg1"/>
                </a:solidFill>
              </a:rPr>
              <a:t>inspirationfeeed.files.wordpress.com</a:t>
            </a:r>
          </a:p>
        </p:txBody>
      </p:sp>
    </p:spTree>
    <p:extLst>
      <p:ext uri="{BB962C8B-B14F-4D97-AF65-F5344CB8AC3E}">
        <p14:creationId xmlns:p14="http://schemas.microsoft.com/office/powerpoint/2010/main" val="11466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33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978" y="3489150"/>
            <a:ext cx="8783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Pemanfaatan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internet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mengubah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pola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hidup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dan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budaya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manusia</a:t>
            </a:r>
            <a:endParaRPr lang="en-US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dalam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belajar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bekerja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berkomunikasi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berbelanja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dan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aspek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lainnya</a:t>
            </a:r>
            <a:endParaRPr lang="en-US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78" y="456153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19" name="Picture 18" descr="mace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02"/>
            <a:ext cx="9144000" cy="30765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29414" y="5436550"/>
            <a:ext cx="743655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414" y="6480059"/>
            <a:ext cx="743655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137641" y="5158738"/>
            <a:ext cx="1543668" cy="1543668"/>
          </a:xfrm>
          <a:prstGeom prst="ellipse">
            <a:avLst/>
          </a:prstGeom>
          <a:solidFill>
            <a:srgbClr val="13333C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56702" y="5114967"/>
            <a:ext cx="1543668" cy="1543668"/>
          </a:xfrm>
          <a:prstGeom prst="ellipse">
            <a:avLst/>
          </a:prstGeom>
          <a:solidFill>
            <a:srgbClr val="13333C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52" y="5249596"/>
            <a:ext cx="1276399" cy="12763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9"/>
          <a:stretch/>
        </p:blipFill>
        <p:spPr>
          <a:xfrm>
            <a:off x="0" y="200202"/>
            <a:ext cx="9144000" cy="30730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34" y="5436550"/>
            <a:ext cx="1016282" cy="108944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116025" y="5033570"/>
            <a:ext cx="3119224" cy="1668835"/>
          </a:xfrm>
          <a:prstGeom prst="rect">
            <a:avLst/>
          </a:prstGeom>
          <a:solidFill>
            <a:srgbClr val="1333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71289" y="5035005"/>
            <a:ext cx="202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urat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lektronik</a:t>
            </a:r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62712" y="5407352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  <a:latin typeface="Century Gothic"/>
                <a:cs typeface="Century Gothic"/>
              </a:rPr>
              <a:t>J</a:t>
            </a:r>
            <a:r>
              <a:rPr lang="en-US" sz="28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ejaring</a:t>
            </a:r>
            <a:r>
              <a:rPr lang="en-US" sz="28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r>
              <a:rPr lang="en-US" sz="28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osial</a:t>
            </a:r>
            <a:endParaRPr lang="en-US" sz="28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41302" y="5862039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dianggap</a:t>
            </a:r>
            <a:endParaRPr lang="en-US" sz="2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97238" y="6256454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lebih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efektif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dan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efisien</a:t>
            </a:r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15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215063"/>
            <a:ext cx="9144000" cy="642937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971800" cy="222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4427538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71438" y="6215063"/>
            <a:ext cx="6203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>
                <a:solidFill>
                  <a:schemeClr val="bg1"/>
                </a:solidFill>
              </a:rPr>
              <a:t>Media Komunikasi Relawan Merapi</a:t>
            </a:r>
          </a:p>
        </p:txBody>
      </p:sp>
      <p:pic>
        <p:nvPicPr>
          <p:cNvPr id="15366" name="Picture 7" descr="twitter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6200775"/>
            <a:ext cx="17859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witter-Jalin-merapi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42875"/>
            <a:ext cx="4286250" cy="585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62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ChangeArrowheads="1"/>
          </p:cNvSpPr>
          <p:nvPr/>
        </p:nvSpPr>
        <p:spPr bwMode="auto">
          <a:xfrm>
            <a:off x="0" y="6143625"/>
            <a:ext cx="9144000" cy="7143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/>
          </a:p>
        </p:txBody>
      </p:sp>
      <p:pic>
        <p:nvPicPr>
          <p:cNvPr id="93187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9563" y="642938"/>
            <a:ext cx="785812" cy="1189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0" y="6143625"/>
            <a:ext cx="8499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>
                <a:solidFill>
                  <a:schemeClr val="bg1"/>
                </a:solidFill>
              </a:rPr>
              <a:t>Blood for Life on Twitter</a:t>
            </a:r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19247" r="42871" b="59961"/>
          <a:stretch>
            <a:fillRect/>
          </a:stretch>
        </p:blipFill>
        <p:spPr bwMode="auto">
          <a:xfrm>
            <a:off x="0" y="285750"/>
            <a:ext cx="5314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32422" r="43408" b="22656"/>
          <a:stretch>
            <a:fillRect/>
          </a:stretch>
        </p:blipFill>
        <p:spPr bwMode="auto">
          <a:xfrm>
            <a:off x="0" y="1857375"/>
            <a:ext cx="6357938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407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pic>
        <p:nvPicPr>
          <p:cNvPr id="1741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44" b="87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23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pic>
        <p:nvPicPr>
          <p:cNvPr id="18435" name="Content Placeholder 3" descr="ulangan-kenaikan-kela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5572125" y="4000500"/>
            <a:ext cx="32242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sz="5400">
                <a:solidFill>
                  <a:schemeClr val="bg1"/>
                </a:solidFill>
              </a:rPr>
              <a:t>EDUKASI</a:t>
            </a:r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0" y="6488113"/>
            <a:ext cx="2486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/>
              <a:t>i-makalah.blogspot.com </a:t>
            </a:r>
          </a:p>
        </p:txBody>
      </p:sp>
    </p:spTree>
    <p:extLst>
      <p:ext uri="{BB962C8B-B14F-4D97-AF65-F5344CB8AC3E}">
        <p14:creationId xmlns:p14="http://schemas.microsoft.com/office/powerpoint/2010/main" val="21577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r="12842"/>
          <a:stretch>
            <a:fillRect/>
          </a:stretch>
        </p:blipFill>
        <p:spPr bwMode="auto">
          <a:xfrm>
            <a:off x="0" y="0"/>
            <a:ext cx="9144000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7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5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images.jp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146925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r="21875"/>
          <a:stretch>
            <a:fillRect/>
          </a:stretch>
        </p:blipFill>
        <p:spPr bwMode="auto">
          <a:xfrm>
            <a:off x="142875" y="0"/>
            <a:ext cx="8858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89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pic>
        <p:nvPicPr>
          <p:cNvPr id="23555" name="Content Placeholder 3" descr="Guru-Faceboo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9899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iStock_000000083564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550025"/>
            <a:ext cx="21621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publicpolicy.telefonica.com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5446713" y="500063"/>
            <a:ext cx="30543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sz="5400" b="1">
                <a:solidFill>
                  <a:schemeClr val="bg1"/>
                </a:solidFill>
              </a:rPr>
              <a:t>EKONOMI</a:t>
            </a:r>
          </a:p>
        </p:txBody>
      </p:sp>
    </p:spTree>
    <p:extLst>
      <p:ext uri="{BB962C8B-B14F-4D97-AF65-F5344CB8AC3E}">
        <p14:creationId xmlns:p14="http://schemas.microsoft.com/office/powerpoint/2010/main" val="74859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E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762812" y="794982"/>
            <a:ext cx="43973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err="1" smtClean="0">
                <a:solidFill>
                  <a:srgbClr val="FFFFFF"/>
                </a:solidFill>
                <a:latin typeface="Century Gothic" charset="0"/>
                <a:cs typeface="Century Gothic" charset="0"/>
              </a:rPr>
              <a:t>Jumlah</a:t>
            </a:r>
            <a:r>
              <a:rPr lang="en-US" dirty="0" smtClean="0">
                <a:solidFill>
                  <a:srgbClr val="FFFFFF"/>
                </a:solidFill>
                <a:latin typeface="Century Gothic" charset="0"/>
                <a:cs typeface="Century Gothic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entury Gothic" charset="0"/>
                <a:cs typeface="Century Gothic" charset="0"/>
              </a:rPr>
              <a:t>pengguna</a:t>
            </a:r>
            <a:r>
              <a:rPr lang="en-US" dirty="0">
                <a:solidFill>
                  <a:srgbClr val="FFFFFF"/>
                </a:solidFill>
                <a:latin typeface="Century Gothic" charset="0"/>
                <a:cs typeface="Century Gothic" charset="0"/>
              </a:rPr>
              <a:t> internet Indonesia </a:t>
            </a:r>
            <a:endParaRPr lang="en-US" dirty="0" smtClean="0">
              <a:solidFill>
                <a:srgbClr val="FFFFFF"/>
              </a:solidFill>
              <a:latin typeface="Century Gothic" charset="0"/>
              <a:cs typeface="Century Gothic" charset="0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Century Gothic" charset="0"/>
                <a:cs typeface="Century Gothic" charset="0"/>
              </a:rPr>
              <a:t>didominasi</a:t>
            </a:r>
            <a:r>
              <a:rPr lang="en-US" dirty="0" smtClean="0">
                <a:solidFill>
                  <a:srgbClr val="FFFFFF"/>
                </a:solidFill>
                <a:latin typeface="Century Gothic" charset="0"/>
                <a:cs typeface="Century Gothic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entury Gothic" charset="0"/>
                <a:cs typeface="Century Gothic" charset="0"/>
              </a:rPr>
              <a:t>oleh</a:t>
            </a:r>
            <a:r>
              <a:rPr lang="en-US" dirty="0">
                <a:solidFill>
                  <a:srgbClr val="FFFFFF"/>
                </a:solidFill>
                <a:latin typeface="Century Gothic" charset="0"/>
                <a:cs typeface="Century Gothic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entury Gothic" charset="0"/>
                <a:cs typeface="Century Gothic" charset="0"/>
              </a:rPr>
              <a:t>generasi</a:t>
            </a:r>
            <a:r>
              <a:rPr lang="en-US" dirty="0">
                <a:solidFill>
                  <a:srgbClr val="FFFFFF"/>
                </a:solidFill>
                <a:latin typeface="Century Gothic" charset="0"/>
                <a:cs typeface="Century Gothic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entury Gothic" charset="0"/>
                <a:cs typeface="Century Gothic" charset="0"/>
              </a:rPr>
              <a:t>muda</a:t>
            </a:r>
            <a:endParaRPr lang="en-US" dirty="0">
              <a:solidFill>
                <a:srgbClr val="FFFFFF"/>
              </a:solidFill>
              <a:latin typeface="Century Gothic" charset="0"/>
              <a:cs typeface="Century Gothic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278438" y="452438"/>
            <a:ext cx="0" cy="1071562"/>
          </a:xfrm>
          <a:prstGeom prst="line">
            <a:avLst/>
          </a:prstGeom>
          <a:ln w="41275">
            <a:solidFill>
              <a:srgbClr val="FFFFF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5569423" y="841730"/>
            <a:ext cx="16417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FFFFFF"/>
                </a:solidFill>
                <a:latin typeface="Century Gothic" charset="0"/>
                <a:cs typeface="Century Gothic" charset="0"/>
              </a:rPr>
              <a:t>16-25 </a:t>
            </a:r>
            <a:r>
              <a:rPr lang="en-US" sz="2000" dirty="0" err="1">
                <a:solidFill>
                  <a:srgbClr val="FFFFFF"/>
                </a:solidFill>
                <a:latin typeface="Century Gothic" charset="0"/>
                <a:cs typeface="Century Gothic" charset="0"/>
              </a:rPr>
              <a:t>tahun</a:t>
            </a:r>
            <a:endParaRPr lang="en-US" sz="2000" dirty="0">
              <a:solidFill>
                <a:srgbClr val="FFFFFF"/>
              </a:solidFill>
              <a:latin typeface="Century Gothic" charset="0"/>
              <a:cs typeface="Century 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4902"/>
            <a:ext cx="3048000" cy="776902"/>
          </a:xfrm>
          <a:prstGeom prst="rect">
            <a:avLst/>
          </a:prstGeom>
          <a:solidFill>
            <a:srgbClr val="008B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76200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Penggunaanan</a:t>
            </a:r>
            <a:r>
              <a:rPr lang="en-US" sz="1600" dirty="0" smtClean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Ponsel</a:t>
            </a:r>
            <a:endParaRPr lang="en-US" sz="1600" dirty="0" smtClean="0">
              <a:solidFill>
                <a:schemeClr val="bg1"/>
              </a:solidFill>
              <a:latin typeface="Century Gothic"/>
              <a:cs typeface="Century Gothic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entury Gothic"/>
                <a:cs typeface="Century Gothic"/>
              </a:rPr>
              <a:t>Dan </a:t>
            </a:r>
            <a:r>
              <a:rPr lang="en-US" sz="1600" dirty="0" smtClean="0">
                <a:solidFill>
                  <a:schemeClr val="bg1"/>
                </a:solidFill>
                <a:latin typeface="Century Gothic"/>
                <a:cs typeface="Century Gothic"/>
              </a:rPr>
              <a:t>Internet </a:t>
            </a:r>
            <a:r>
              <a:rPr lang="en-US" sz="16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Sehat</a:t>
            </a:r>
            <a:endParaRPr lang="en-US" sz="16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132134224"/>
              </p:ext>
            </p:extLst>
          </p:nvPr>
        </p:nvGraphicFramePr>
        <p:xfrm>
          <a:off x="714348" y="1643050"/>
          <a:ext cx="7786742" cy="3143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AutoShape 1"/>
          <p:cNvSpPr>
            <a:spLocks noChangeArrowheads="1"/>
          </p:cNvSpPr>
          <p:nvPr/>
        </p:nvSpPr>
        <p:spPr bwMode="auto">
          <a:xfrm>
            <a:off x="928662" y="5072074"/>
            <a:ext cx="7215238" cy="121444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0" cmpd="thickThin">
            <a:solidFill>
              <a:srgbClr val="C0504D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600" b="0" i="0" u="none" strike="noStrike" cap="none" normalizeH="0" baseline="0" dirty="0" smtClean="0">
                <a:ln>
                  <a:noFill/>
                </a:ln>
                <a:solidFill>
                  <a:srgbClr val="073D95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Berdasarkan survei, Sebaran Individu Pengguna Internet paling tinggi berada di rentang usia muda (16-25 tahun) dengan persentase mencapai 38,9%. Dapat juga dilihat tren pengguna internet untuk usia yang semakin tua, maka persentasenya semakin menurun.</a:t>
            </a:r>
            <a:endParaRPr kumimoji="0" lang="id-ID" sz="1600" b="1" i="0" u="none" strike="noStrike" cap="none" normalizeH="0" baseline="0" dirty="0" smtClean="0">
              <a:ln>
                <a:noFill/>
              </a:ln>
              <a:solidFill>
                <a:srgbClr val="073D95"/>
              </a:solidFill>
              <a:effectLst/>
              <a:latin typeface="Berlin Sans FB Dem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5603" name="Content Placeholder 3" descr="Harry van Yogya on Faceboo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540264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6627" name="Content Placeholder 3" descr="Harry-van-jogja-Kompa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1438"/>
            <a:ext cx="9144000" cy="6613525"/>
          </a:xfrm>
        </p:spPr>
      </p:pic>
    </p:spTree>
    <p:extLst>
      <p:ext uri="{BB962C8B-B14F-4D97-AF65-F5344CB8AC3E}">
        <p14:creationId xmlns:p14="http://schemas.microsoft.com/office/powerpoint/2010/main" val="21753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5929313"/>
            <a:ext cx="9144000" cy="928687"/>
          </a:xfrm>
          <a:solidFill>
            <a:srgbClr val="002060"/>
          </a:solidFill>
        </p:spPr>
        <p:txBody>
          <a:bodyPr/>
          <a:lstStyle/>
          <a:p>
            <a:pPr algn="l" eaLnBrk="1" hangingPunct="1"/>
            <a:r>
              <a:rPr lang="id-ID" sz="3200" b="1" smtClean="0">
                <a:solidFill>
                  <a:schemeClr val="bg1"/>
                </a:solidFill>
              </a:rPr>
              <a:t>Memasarkan Teh lewat Twitter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63"/>
            <a:ext cx="91440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0" y="5929313"/>
            <a:ext cx="9144000" cy="928687"/>
          </a:xfrm>
          <a:solidFill>
            <a:srgbClr val="002060"/>
          </a:solidFill>
        </p:spPr>
        <p:txBody>
          <a:bodyPr/>
          <a:lstStyle/>
          <a:p>
            <a:pPr algn="l" eaLnBrk="1" hangingPunct="1"/>
            <a:r>
              <a:rPr lang="id-ID" b="1" smtClean="0">
                <a:solidFill>
                  <a:schemeClr val="bg1"/>
                </a:solidFill>
              </a:rPr>
              <a:t>Blontea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6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2000240"/>
            <a:chExt cx="9144000" cy="4143404"/>
          </a:xfrm>
        </p:grpSpPr>
        <p:pic>
          <p:nvPicPr>
            <p:cNvPr id="29700" name="Picture 7" descr="basreng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9"/>
            <a:stretch>
              <a:fillRect/>
            </a:stretch>
          </p:blipFill>
          <p:spPr bwMode="auto">
            <a:xfrm>
              <a:off x="3929058" y="4000504"/>
              <a:ext cx="5214942" cy="2143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1" name="Picture 4" descr="kripik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398" y="2000240"/>
              <a:ext cx="5643602" cy="2000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2" name="Picture 5" descr="buringkal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24" r="12659"/>
            <a:stretch>
              <a:fillRect/>
            </a:stretch>
          </p:blipFill>
          <p:spPr bwMode="auto">
            <a:xfrm>
              <a:off x="0" y="4000504"/>
              <a:ext cx="4585652" cy="2143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3" name="Picture 6" descr="lampion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584"/>
            <a:stretch>
              <a:fillRect/>
            </a:stretch>
          </p:blipFill>
          <p:spPr bwMode="auto">
            <a:xfrm>
              <a:off x="0" y="2000240"/>
              <a:ext cx="4643437" cy="2000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9699" name="Picture 9" descr="maici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785938"/>
            <a:ext cx="34290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715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812567"/>
            <a:ext cx="7772400" cy="136207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id-ID" dirty="0" smtClean="0">
                <a:solidFill>
                  <a:schemeClr val="bg1"/>
                </a:solidFill>
              </a:rPr>
              <a:t>Ancaman yang muncul</a:t>
            </a:r>
          </a:p>
        </p:txBody>
      </p:sp>
    </p:spTree>
    <p:extLst>
      <p:ext uri="{BB962C8B-B14F-4D97-AF65-F5344CB8AC3E}">
        <p14:creationId xmlns:p14="http://schemas.microsoft.com/office/powerpoint/2010/main" val="31944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8440" y="3212976"/>
            <a:ext cx="7452320" cy="3600400"/>
          </a:xfrm>
          <a:prstGeom prst="rect">
            <a:avLst/>
          </a:prstGeom>
          <a:solidFill>
            <a:schemeClr val="accent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3550240" y="3212976"/>
            <a:ext cx="476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Century Gothic" pitchFamily="34" charset="0"/>
              </a:rPr>
              <a:t>Kejahatan</a:t>
            </a:r>
            <a:r>
              <a:rPr lang="en-US" sz="3200" b="1" dirty="0" smtClean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Century Gothic" pitchFamily="34" charset="0"/>
              </a:rPr>
              <a:t>Dunia</a:t>
            </a:r>
            <a:r>
              <a:rPr lang="en-US" sz="3200" b="1" dirty="0" smtClean="0">
                <a:solidFill>
                  <a:schemeClr val="bg1"/>
                </a:solidFill>
                <a:latin typeface="Century Gothic" pitchFamily="34" charset="0"/>
              </a:rPr>
              <a:t> Maya</a:t>
            </a:r>
            <a:endParaRPr lang="id-ID" sz="32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57952" y="3816336"/>
            <a:ext cx="5040560" cy="0"/>
          </a:xfrm>
          <a:prstGeom prst="line">
            <a:avLst/>
          </a:prstGeom>
          <a:ln w="444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01222" y="2778770"/>
            <a:ext cx="1224136" cy="4320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42" y="4124008"/>
            <a:ext cx="3520741" cy="2407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11" y="4124008"/>
            <a:ext cx="3222425" cy="24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swa Hina lewat F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76225"/>
            <a:ext cx="5276850" cy="630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BG Bandung diculik teman F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71438"/>
            <a:ext cx="6500812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erceraian meningkat krn F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83"/>
          <a:stretch>
            <a:fillRect/>
          </a:stretch>
        </p:blipFill>
        <p:spPr bwMode="auto">
          <a:xfrm>
            <a:off x="0" y="785813"/>
            <a:ext cx="91440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4" t="1953" r="6250" b="16992"/>
          <a:stretch>
            <a:fillRect/>
          </a:stretch>
        </p:blipFill>
        <p:spPr bwMode="auto">
          <a:xfrm>
            <a:off x="1428750" y="214313"/>
            <a:ext cx="6072188" cy="654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r="39941" b="23750"/>
          <a:stretch>
            <a:fillRect/>
          </a:stretch>
        </p:blipFill>
        <p:spPr bwMode="auto">
          <a:xfrm>
            <a:off x="1500188" y="288925"/>
            <a:ext cx="6215062" cy="642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9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-32" y="541357"/>
          <a:ext cx="8610600" cy="574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4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268" y="5062538"/>
            <a:ext cx="7772400" cy="1362075"/>
          </a:xfrm>
        </p:spPr>
        <p:txBody>
          <a:bodyPr/>
          <a:lstStyle/>
          <a:p>
            <a:pPr eaLnBrk="1" hangingPunct="1">
              <a:defRPr/>
            </a:pPr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Yang harus diperhatikan</a:t>
            </a:r>
          </a:p>
        </p:txBody>
      </p:sp>
    </p:spTree>
    <p:extLst>
      <p:ext uri="{BB962C8B-B14F-4D97-AF65-F5344CB8AC3E}">
        <p14:creationId xmlns:p14="http://schemas.microsoft.com/office/powerpoint/2010/main" val="254684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272" y="5339592"/>
            <a:ext cx="7772400" cy="13620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eaLnBrk="1" hangingPunct="1">
              <a:defRPr/>
            </a:pPr>
            <a:r>
              <a:rPr lang="id-ID" sz="4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Perkembangan  pengguna internet indonesia</a:t>
            </a:r>
          </a:p>
        </p:txBody>
      </p:sp>
    </p:spTree>
    <p:extLst>
      <p:ext uri="{BB962C8B-B14F-4D97-AF65-F5344CB8AC3E}">
        <p14:creationId xmlns:p14="http://schemas.microsoft.com/office/powerpoint/2010/main" val="160559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smtClean="0"/>
              <a:t>Beberapa Sifat Internet</a:t>
            </a:r>
          </a:p>
        </p:txBody>
      </p:sp>
      <p:sp>
        <p:nvSpPr>
          <p:cNvPr id="3584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d-ID" sz="2800" smtClean="0"/>
              <a:t>Informasi yang kita unggah di internet, tidak akan bisa dihapus. Karena bisa jadi sudah ada yang menggandakan atau menyimpannya</a:t>
            </a:r>
          </a:p>
          <a:p>
            <a:pPr eaLnBrk="1" hangingPunct="1"/>
            <a:r>
              <a:rPr lang="id-ID" sz="2800" smtClean="0"/>
              <a:t>Internet adalah ruang publik, bukan ruang privat. Apa yang kita unggah menjadi konsumsi publik</a:t>
            </a:r>
          </a:p>
          <a:p>
            <a:pPr eaLnBrk="1" hangingPunct="1"/>
            <a:r>
              <a:rPr lang="id-ID" sz="2800" smtClean="0"/>
              <a:t>Hutan belantara informasi, setiap informasi yang ada butuh disaring kebenarannya</a:t>
            </a:r>
          </a:p>
          <a:p>
            <a:pPr eaLnBrk="1" hangingPunct="1"/>
            <a:endParaRPr lang="id-ID" sz="2800" smtClean="0"/>
          </a:p>
        </p:txBody>
      </p:sp>
    </p:spTree>
    <p:extLst>
      <p:ext uri="{BB962C8B-B14F-4D97-AF65-F5344CB8AC3E}">
        <p14:creationId xmlns:p14="http://schemas.microsoft.com/office/powerpoint/2010/main" val="38225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428625" y="2000250"/>
            <a:ext cx="8229600" cy="17145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id-ID" smtClean="0"/>
              <a:t>Think Before Posting...</a:t>
            </a:r>
          </a:p>
          <a:p>
            <a:pPr algn="ctr" eaLnBrk="1" hangingPunct="1">
              <a:buFontTx/>
              <a:buNone/>
            </a:pPr>
            <a:r>
              <a:rPr lang="id-ID" smtClean="0"/>
              <a:t>Selalu berhati-hati jika mengunggah sesuatu</a:t>
            </a:r>
          </a:p>
        </p:txBody>
      </p:sp>
    </p:spTree>
    <p:extLst>
      <p:ext uri="{BB962C8B-B14F-4D97-AF65-F5344CB8AC3E}">
        <p14:creationId xmlns:p14="http://schemas.microsoft.com/office/powerpoint/2010/main" val="8764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pic>
        <p:nvPicPr>
          <p:cNvPr id="7171" name="Content Placeholder 3" descr="grafik-pengguna-interne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623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6" r="13574" b="6250"/>
          <a:stretch>
            <a:fillRect/>
          </a:stretch>
        </p:blipFill>
        <p:spPr bwMode="auto">
          <a:xfrm>
            <a:off x="0" y="0"/>
            <a:ext cx="9144000" cy="692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53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6" r="12842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59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5" r="332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438" y="3244850"/>
            <a:ext cx="9001125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46" name="TextBox 6"/>
          <p:cNvSpPr txBox="1">
            <a:spLocks noChangeArrowheads="1"/>
          </p:cNvSpPr>
          <p:nvPr/>
        </p:nvSpPr>
        <p:spPr bwMode="auto">
          <a:xfrm>
            <a:off x="0" y="5945188"/>
            <a:ext cx="9144000" cy="769937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416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3416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3416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3416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3416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6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6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6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16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4400" b="1">
                <a:solidFill>
                  <a:schemeClr val="bg1"/>
                </a:solidFill>
                <a:latin typeface="Tw Cen MT" panose="020B0602020104020603" pitchFamily="34" charset="0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164896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Twitter Count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1500" y="2071688"/>
            <a:ext cx="3286125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43375" y="2000250"/>
            <a:ext cx="1000125" cy="357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29.4M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1269" name="Picture 4" descr="Twitter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3259138"/>
            <a:ext cx="27146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571</Words>
  <Application>Microsoft Office PowerPoint</Application>
  <PresentationFormat>On-screen Show (4:3)</PresentationFormat>
  <Paragraphs>103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ＭＳ Ｐゴシック</vt:lpstr>
      <vt:lpstr>Arial</vt:lpstr>
      <vt:lpstr>Arial Rounded MT Bold</vt:lpstr>
      <vt:lpstr>Berlin Sans FB Demi</vt:lpstr>
      <vt:lpstr>Calibri</vt:lpstr>
      <vt:lpstr>Calibri Light</vt:lpstr>
      <vt:lpstr>Cambria</vt:lpstr>
      <vt:lpstr>Century Gothic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Perkembangan  pengguna internet indonesia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Perangkat dan Lokasi yang digunakan anak dan remaja untuk mengakses internet </vt:lpstr>
      <vt:lpstr>Konten Pornografi dan Informasi Pribadi</vt:lpstr>
      <vt:lpstr>Pengawasan</vt:lpstr>
      <vt:lpstr>PowerPoint Presentation</vt:lpstr>
      <vt:lpstr>Pemanfaatan internet cakap</vt:lpstr>
      <vt:lpstr> Internet untuk Membangun Generasi Muda Cerdas Kreatif dan Produktif </vt:lpstr>
      <vt:lpstr>Internet Cakap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Memasarkan Teh lewat Twitter</vt:lpstr>
      <vt:lpstr>Blontea</vt:lpstr>
      <vt:lpstr>PowerPoint Presentation</vt:lpstr>
      <vt:lpstr>Ancaman yang muncul</vt:lpstr>
      <vt:lpstr>PowerPoint Presentation</vt:lpstr>
      <vt:lpstr>PowerPoint Presentation</vt:lpstr>
      <vt:lpstr>PowerPoint Presentation</vt:lpstr>
      <vt:lpstr>Yang harus diperhatikan</vt:lpstr>
      <vt:lpstr>Beberapa Sifat Internet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Kominfo</dc:creator>
  <cp:lastModifiedBy>Kominfo</cp:lastModifiedBy>
  <cp:revision>37</cp:revision>
  <dcterms:created xsi:type="dcterms:W3CDTF">2015-07-27T07:08:18Z</dcterms:created>
  <dcterms:modified xsi:type="dcterms:W3CDTF">2015-07-28T01:00:48Z</dcterms:modified>
</cp:coreProperties>
</file>